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324" r:id="rId3"/>
    <p:sldId id="325" r:id="rId4"/>
    <p:sldId id="265" r:id="rId5"/>
    <p:sldId id="298" r:id="rId6"/>
    <p:sldId id="266" r:id="rId7"/>
    <p:sldId id="263" r:id="rId8"/>
    <p:sldId id="300" r:id="rId9"/>
    <p:sldId id="280" r:id="rId10"/>
    <p:sldId id="309" r:id="rId11"/>
    <p:sldId id="308" r:id="rId12"/>
    <p:sldId id="288" r:id="rId13"/>
    <p:sldId id="293" r:id="rId14"/>
    <p:sldId id="310" r:id="rId15"/>
    <p:sldId id="291" r:id="rId16"/>
    <p:sldId id="290" r:id="rId17"/>
    <p:sldId id="312" r:id="rId18"/>
    <p:sldId id="305" r:id="rId19"/>
    <p:sldId id="304" r:id="rId20"/>
    <p:sldId id="292" r:id="rId21"/>
    <p:sldId id="311" r:id="rId22"/>
    <p:sldId id="281" r:id="rId23"/>
    <p:sldId id="317" r:id="rId24"/>
    <p:sldId id="316" r:id="rId25"/>
    <p:sldId id="315" r:id="rId26"/>
    <p:sldId id="314" r:id="rId27"/>
    <p:sldId id="318" r:id="rId28"/>
    <p:sldId id="319" r:id="rId29"/>
    <p:sldId id="320" r:id="rId30"/>
    <p:sldId id="321" r:id="rId31"/>
    <p:sldId id="322" r:id="rId32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653C39-75C6-4575-9AEB-09DF8FD318BD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noProof="0" smtClean="0"/>
              <a:t>Uredite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126EC8F-A39F-4B7C-856C-4C374596D51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5268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  <p:sp>
        <p:nvSpPr>
          <p:cNvPr id="34820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DEAF941D-7FD2-4A32-9AE0-EB1D4458965E}" type="slidenum">
              <a:rPr lang="sl-SI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sl-SI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6DBBF-9A1D-4BDB-818F-E32B5EEA9E35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05D09-561E-432E-89FA-30ABF24ED21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7171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25F6B-2713-46E1-AC6C-049BBF035E91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BF8BD-02E1-425E-9A17-AC7B2A6D5F1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2670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DAC6D-A4E3-4C18-B735-492154F1A07A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0B3D4-BAF7-47F1-9498-0F6941E869D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5740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31BD-1175-4B56-AD10-6E7BA2E2ABB0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33640-4571-4431-AC96-6AF5ACF9C48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75847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31928-472C-42D1-AB70-3648944F436D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BF370-A9CC-4BDA-B5CB-13CA7176470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013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E1237-FB5B-4C91-BB02-81308A327749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1E691-E945-4091-9BE0-749A3D24BFC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6058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AB4D9-A125-43F9-AA53-18976E24B7FE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8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B5158-8031-49D9-A929-AB10E5F7E77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3680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2DAF3-B9BE-4420-AB40-E3EBD767C675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4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5137B-0E1B-4867-A5BC-509A7447759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256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06413-1251-4CCE-9C5E-698990CB4338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3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52D95-CE63-4FF3-BD6F-8CC268FA7DF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1176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DA47B-0004-47B9-8C5E-2E3FC43EE3B3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28E3-DFC1-4880-BE03-8D20787A60A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3848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946B8-C2D0-4D85-AE72-3E51C76C2F9F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A8660-B0A8-4DAD-93E8-DBFE0764B0A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544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grada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 naslova matrice</a:t>
            </a:r>
          </a:p>
        </p:txBody>
      </p:sp>
      <p:sp>
        <p:nvSpPr>
          <p:cNvPr id="1027" name="Ograda besedil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5C8CF6A-E31D-47BD-A21B-EB6B6DE71A4A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A5E069-7F4E-40FD-974E-5070C69F7D7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hyperlink" Target="http://www.youtube.com/watch?v=mL7n5mEmXJo" TargetMode="Externa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slov 4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22538"/>
          </a:xfrm>
        </p:spPr>
        <p:txBody>
          <a:bodyPr/>
          <a:lstStyle/>
          <a:p>
            <a:pPr eaLnBrk="1" hangingPunct="1"/>
            <a:r>
              <a:rPr lang="en-GB" b="1" smtClean="0"/>
              <a:t>Ecphrastic poetry &amp; the development of professional literacy in </a:t>
            </a:r>
            <a:r>
              <a:rPr lang="sl-SI" b="1" smtClean="0"/>
              <a:t>chemistry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http://farm5.static.flickr.com/4041/4673942347_7a52ee668b.jpg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85382" y="1268760"/>
            <a:ext cx="6773237" cy="5037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Acid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A</a:t>
            </a:r>
            <a:r>
              <a:rPr lang="en-GB" b="1" smtClean="0"/>
              <a:t>crostic</a:t>
            </a:r>
            <a:r>
              <a:rPr lang="sl-SI" b="1" smtClean="0"/>
              <a:t> poem</a:t>
            </a:r>
            <a:endParaRPr lang="en-GB" b="1" smtClean="0"/>
          </a:p>
        </p:txBody>
      </p:sp>
      <p:sp>
        <p:nvSpPr>
          <p:cNvPr id="13315" name="Ograda vsebine 2"/>
          <p:cNvSpPr>
            <a:spLocks noGrp="1"/>
          </p:cNvSpPr>
          <p:nvPr>
            <p:ph idx="1"/>
          </p:nvPr>
        </p:nvSpPr>
        <p:spPr>
          <a:xfrm>
            <a:off x="250825" y="1600200"/>
            <a:ext cx="8785225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GB" sz="3600" b="1" smtClean="0"/>
          </a:p>
          <a:p>
            <a:pPr marL="0" indent="0" eaLnBrk="1" hangingPunct="1">
              <a:buFont typeface="Arial" charset="0"/>
              <a:buNone/>
            </a:pPr>
            <a:r>
              <a:rPr lang="en-GB" sz="4000" b="1" smtClean="0">
                <a:solidFill>
                  <a:srgbClr val="FF0000"/>
                </a:solidFill>
              </a:rPr>
              <a:t>A</a:t>
            </a:r>
            <a:r>
              <a:rPr lang="en-GB" sz="3600" b="1" smtClean="0">
                <a:solidFill>
                  <a:schemeClr val="accent1"/>
                </a:solidFill>
              </a:rPr>
              <a:t>nions are used for naming purposes</a:t>
            </a:r>
            <a:br>
              <a:rPr lang="en-GB" sz="3600" b="1" smtClean="0">
                <a:solidFill>
                  <a:schemeClr val="accent1"/>
                </a:solidFill>
              </a:rPr>
            </a:br>
            <a:r>
              <a:rPr lang="en-GB" sz="4000" b="1" smtClean="0">
                <a:solidFill>
                  <a:srgbClr val="FF0000"/>
                </a:solidFill>
              </a:rPr>
              <a:t>C</a:t>
            </a:r>
            <a:r>
              <a:rPr lang="en-GB" sz="3600" b="1" smtClean="0">
                <a:solidFill>
                  <a:schemeClr val="accent1"/>
                </a:solidFill>
              </a:rPr>
              <a:t>orrosion can be removed through its use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sz="4000" b="1" smtClean="0">
                <a:solidFill>
                  <a:srgbClr val="FF0000"/>
                </a:solidFill>
              </a:rPr>
              <a:t>I</a:t>
            </a:r>
            <a:r>
              <a:rPr lang="en-GB" sz="3600" b="1" smtClean="0">
                <a:solidFill>
                  <a:schemeClr val="accent1"/>
                </a:solidFill>
              </a:rPr>
              <a:t>norganic forms also occur</a:t>
            </a:r>
          </a:p>
          <a:p>
            <a:pPr marL="0" indent="0" eaLnBrk="1" hangingPunct="1">
              <a:buFont typeface="Arial" charset="0"/>
              <a:buNone/>
            </a:pPr>
            <a:r>
              <a:rPr lang="en-GB" sz="4000" b="1" smtClean="0">
                <a:solidFill>
                  <a:srgbClr val="FF0000"/>
                </a:solidFill>
              </a:rPr>
              <a:t>D</a:t>
            </a:r>
            <a:r>
              <a:rPr lang="en-GB" sz="3600" b="1" smtClean="0">
                <a:solidFill>
                  <a:schemeClr val="accent1"/>
                </a:solidFill>
              </a:rPr>
              <a:t>issociation constant is K</a:t>
            </a:r>
            <a:r>
              <a:rPr lang="en-GB" sz="3600" b="1" baseline="-25000" smtClean="0">
                <a:solidFill>
                  <a:schemeClr val="accent1"/>
                </a:solidFill>
              </a:rPr>
              <a:t>a</a:t>
            </a:r>
            <a:r>
              <a:rPr lang="en-GB" sz="3600" smtClean="0">
                <a:solidFill>
                  <a:schemeClr val="accent1"/>
                </a:solidFill>
              </a:rPr>
              <a:t/>
            </a:r>
            <a:br>
              <a:rPr lang="en-GB" sz="3600" smtClean="0">
                <a:solidFill>
                  <a:schemeClr val="accent1"/>
                </a:solidFill>
              </a:rPr>
            </a:br>
            <a:r>
              <a:rPr lang="en-GB" sz="3600" smtClean="0"/>
              <a:t/>
            </a:r>
            <a:br>
              <a:rPr lang="en-GB" sz="3600" smtClean="0"/>
            </a:br>
            <a:endParaRPr lang="en-GB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3348038" y="6580188"/>
            <a:ext cx="58039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http://images.fineartamerica.com/images-medium/old-service-station-glorie-tortoso.jpg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95636" y="1196752"/>
            <a:ext cx="6552728" cy="5227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Hydrocarbons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L</a:t>
            </a:r>
            <a:r>
              <a:rPr lang="en-GB" b="1" smtClean="0"/>
              <a:t>imerick poem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l-SI" sz="3600" b="1" dirty="0" smtClean="0">
              <a:solidFill>
                <a:schemeClr val="accent1"/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smtClean="0">
                <a:solidFill>
                  <a:schemeClr val="accent1"/>
                </a:solidFill>
              </a:rPr>
              <a:t>There </a:t>
            </a:r>
            <a:r>
              <a:rPr lang="en-US" sz="3600" b="1" dirty="0">
                <a:solidFill>
                  <a:schemeClr val="accent1"/>
                </a:solidFill>
              </a:rPr>
              <a:t>once was a girl named Irene,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smtClean="0">
                <a:solidFill>
                  <a:schemeClr val="accent1"/>
                </a:solidFill>
              </a:rPr>
              <a:t>who </a:t>
            </a:r>
            <a:r>
              <a:rPr lang="en-US" sz="3600" b="1" dirty="0">
                <a:solidFill>
                  <a:schemeClr val="accent1"/>
                </a:solidFill>
              </a:rPr>
              <a:t>lived on distilled kerosene.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smtClean="0">
                <a:solidFill>
                  <a:schemeClr val="accent1"/>
                </a:solidFill>
              </a:rPr>
              <a:t>But </a:t>
            </a:r>
            <a:r>
              <a:rPr lang="en-US" sz="3600" b="1" dirty="0">
                <a:solidFill>
                  <a:schemeClr val="accent1"/>
                </a:solidFill>
              </a:rPr>
              <a:t>she started </a:t>
            </a:r>
            <a:r>
              <a:rPr lang="en-US" sz="3600" b="1" dirty="0" err="1">
                <a:solidFill>
                  <a:schemeClr val="accent1"/>
                </a:solidFill>
              </a:rPr>
              <a:t>absorbin</a:t>
            </a:r>
            <a:r>
              <a:rPr lang="en-US" sz="3600" b="1" dirty="0">
                <a:solidFill>
                  <a:schemeClr val="accent1"/>
                </a:solidFill>
              </a:rPr>
              <a:t>'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l-SI" sz="3600" b="1" dirty="0" smtClean="0">
                <a:solidFill>
                  <a:schemeClr val="accent1"/>
                </a:solidFill>
              </a:rPr>
              <a:t>a</a:t>
            </a:r>
            <a:r>
              <a:rPr lang="en-US" sz="3600" b="1" dirty="0" smtClean="0">
                <a:solidFill>
                  <a:schemeClr val="accent1"/>
                </a:solidFill>
              </a:rPr>
              <a:t> </a:t>
            </a:r>
            <a:r>
              <a:rPr lang="en-US" sz="3600" b="1" dirty="0">
                <a:solidFill>
                  <a:schemeClr val="accent1"/>
                </a:solidFill>
              </a:rPr>
              <a:t>new hydrocarbon,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l-SI" sz="3600" b="1" dirty="0">
                <a:solidFill>
                  <a:schemeClr val="accent1"/>
                </a:solidFill>
              </a:rPr>
              <a:t>a</a:t>
            </a:r>
            <a:r>
              <a:rPr lang="en-US" sz="3600" b="1" dirty="0" err="1" smtClean="0">
                <a:solidFill>
                  <a:schemeClr val="accent1"/>
                </a:solidFill>
              </a:rPr>
              <a:t>nd</a:t>
            </a:r>
            <a:r>
              <a:rPr lang="en-US" sz="3600" b="1" dirty="0" smtClean="0">
                <a:solidFill>
                  <a:schemeClr val="accent1"/>
                </a:solidFill>
              </a:rPr>
              <a:t> </a:t>
            </a:r>
            <a:r>
              <a:rPr lang="en-US" sz="3600" b="1" dirty="0">
                <a:solidFill>
                  <a:schemeClr val="accent1"/>
                </a:solidFill>
              </a:rPr>
              <a:t>since then has never benzene!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dirty="0">
                <a:solidFill>
                  <a:schemeClr val="accent1"/>
                </a:solidFill>
              </a:rPr>
              <a:t/>
            </a:r>
            <a:br>
              <a:rPr lang="en-US" sz="3600" dirty="0">
                <a:solidFill>
                  <a:schemeClr val="accent1"/>
                </a:solidFill>
              </a:rPr>
            </a:br>
            <a:endParaRPr lang="en-US" sz="3600" dirty="0">
              <a:solidFill>
                <a:schemeClr val="accent1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http://www.freewebs.com/limericks/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http://farm4.static.flickr.com/3116/2882683458_60465eeea3.jpg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" y="1268760"/>
            <a:ext cx="7620000" cy="509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Oxidisation (Rusting)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F</a:t>
            </a:r>
            <a:r>
              <a:rPr lang="en-GB" b="1" smtClean="0"/>
              <a:t>ree </a:t>
            </a:r>
            <a:r>
              <a:rPr lang="sl-SI" b="1" smtClean="0"/>
              <a:t>V</a:t>
            </a:r>
            <a:r>
              <a:rPr lang="en-GB" b="1" smtClean="0"/>
              <a:t>erse poem</a:t>
            </a:r>
            <a:endParaRPr lang="en-GB" smtClean="0"/>
          </a:p>
        </p:txBody>
      </p:sp>
      <p:sp>
        <p:nvSpPr>
          <p:cNvPr id="19459" name="Ograda vsebine 2"/>
          <p:cNvSpPr>
            <a:spLocks noGrp="1"/>
          </p:cNvSpPr>
          <p:nvPr>
            <p:ph idx="1"/>
          </p:nvPr>
        </p:nvSpPr>
        <p:spPr>
          <a:xfrm>
            <a:off x="107950" y="1600200"/>
            <a:ext cx="9036050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b="1" smtClean="0">
                <a:solidFill>
                  <a:schemeClr val="accent1"/>
                </a:solidFill>
              </a:rPr>
              <a:t>When iron goes, </a:t>
            </a:r>
            <a:r>
              <a:rPr lang="sl-SI" b="1" smtClean="0">
                <a:solidFill>
                  <a:schemeClr val="accent1"/>
                </a:solidFill>
              </a:rPr>
              <a:t>a</a:t>
            </a:r>
            <a:r>
              <a:rPr lang="en-US" b="1" smtClean="0">
                <a:solidFill>
                  <a:schemeClr val="accent1"/>
                </a:solidFill>
              </a:rPr>
              <a:t>nd oxidizes,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b="1" smtClean="0">
                <a:solidFill>
                  <a:schemeClr val="accent1"/>
                </a:solidFill>
              </a:rPr>
              <a:t>It gives us all a few surprises...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b="1" smtClean="0">
                <a:solidFill>
                  <a:schemeClr val="accent1"/>
                </a:solidFill>
              </a:rPr>
              <a:t>When ladder looks,</a:t>
            </a:r>
            <a:r>
              <a:rPr lang="sl-SI" b="1" smtClean="0">
                <a:solidFill>
                  <a:schemeClr val="accent1"/>
                </a:solidFill>
              </a:rPr>
              <a:t> a</a:t>
            </a:r>
            <a:r>
              <a:rPr lang="en-US" b="1" smtClean="0">
                <a:solidFill>
                  <a:schemeClr val="accent1"/>
                </a:solidFill>
              </a:rPr>
              <a:t> little rusted,</a:t>
            </a:r>
            <a:endParaRPr lang="sl-SI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b="1" smtClean="0">
                <a:solidFill>
                  <a:schemeClr val="accent1"/>
                </a:solidFill>
              </a:rPr>
              <a:t>It really can't be,</a:t>
            </a:r>
            <a:r>
              <a:rPr lang="sl-SI" b="1" smtClean="0">
                <a:solidFill>
                  <a:schemeClr val="accent1"/>
                </a:solidFill>
              </a:rPr>
              <a:t> s</a:t>
            </a:r>
            <a:r>
              <a:rPr lang="en-US" b="1" smtClean="0">
                <a:solidFill>
                  <a:schemeClr val="accent1"/>
                </a:solidFill>
              </a:rPr>
              <a:t>o well-trusted...</a:t>
            </a:r>
            <a:endParaRPr lang="sl-SI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b="1" smtClean="0">
                <a:solidFill>
                  <a:schemeClr val="accent1"/>
                </a:solidFill>
              </a:rPr>
              <a:t>Rust corrodes,</a:t>
            </a:r>
            <a:r>
              <a:rPr lang="sl-SI" b="1" smtClean="0">
                <a:solidFill>
                  <a:schemeClr val="accent1"/>
                </a:solidFill>
              </a:rPr>
              <a:t> o</a:t>
            </a:r>
            <a:r>
              <a:rPr lang="en-US" b="1" smtClean="0">
                <a:solidFill>
                  <a:schemeClr val="accent1"/>
                </a:solidFill>
              </a:rPr>
              <a:t>ver time,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b="1" smtClean="0">
                <a:solidFill>
                  <a:schemeClr val="accent1"/>
                </a:solidFill>
              </a:rPr>
              <a:t>Might make ladder,</a:t>
            </a:r>
            <a:r>
              <a:rPr lang="sl-SI" b="1" smtClean="0">
                <a:solidFill>
                  <a:schemeClr val="accent1"/>
                </a:solidFill>
              </a:rPr>
              <a:t> b</a:t>
            </a:r>
            <a:r>
              <a:rPr lang="en-US" b="1" smtClean="0">
                <a:solidFill>
                  <a:schemeClr val="accent1"/>
                </a:solidFill>
              </a:rPr>
              <a:t>ad to climb…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b="1" smtClean="0">
                <a:solidFill>
                  <a:schemeClr val="accent1"/>
                </a:solidFill>
              </a:rPr>
              <a:t>Rusty iron?</a:t>
            </a:r>
            <a:r>
              <a:rPr lang="sl-SI" b="1" smtClean="0">
                <a:solidFill>
                  <a:schemeClr val="accent1"/>
                </a:solidFill>
              </a:rPr>
              <a:t> 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b="1" smtClean="0">
                <a:solidFill>
                  <a:schemeClr val="accent1"/>
                </a:solidFill>
              </a:rPr>
              <a:t>Not too strong,</a:t>
            </a:r>
            <a:r>
              <a:rPr lang="sl-SI" b="1" smtClean="0">
                <a:solidFill>
                  <a:schemeClr val="accent1"/>
                </a:solidFill>
              </a:rPr>
              <a:t> d</a:t>
            </a:r>
            <a:r>
              <a:rPr lang="en-US" b="1" smtClean="0">
                <a:solidFill>
                  <a:schemeClr val="accent1"/>
                </a:solidFill>
              </a:rPr>
              <a:t>isintegrates,</a:t>
            </a:r>
            <a:r>
              <a:rPr lang="sl-SI" b="1" smtClean="0">
                <a:solidFill>
                  <a:schemeClr val="accent1"/>
                </a:solidFill>
              </a:rPr>
              <a:t> b</a:t>
            </a:r>
            <a:r>
              <a:rPr lang="en-US" b="1" smtClean="0">
                <a:solidFill>
                  <a:schemeClr val="accent1"/>
                </a:solidFill>
              </a:rPr>
              <a:t>efore too long...</a:t>
            </a:r>
          </a:p>
          <a:p>
            <a:pPr marL="0" indent="0" eaLnBrk="1" hangingPunct="1">
              <a:buFont typeface="Arial" charset="0"/>
              <a:buNone/>
            </a:pPr>
            <a:endParaRPr lang="en-US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en-US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en-US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en-GB" b="1" smtClean="0">
              <a:solidFill>
                <a:schemeClr val="accent1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http://sciencepoems.net/sciencepoems/rust.aspx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F</a:t>
            </a:r>
            <a:r>
              <a:rPr lang="en-GB" b="1" smtClean="0"/>
              <a:t>ree </a:t>
            </a:r>
            <a:r>
              <a:rPr lang="sl-SI" b="1" smtClean="0"/>
              <a:t>V</a:t>
            </a:r>
            <a:r>
              <a:rPr lang="en-GB" b="1" smtClean="0"/>
              <a:t>erse poem</a:t>
            </a:r>
            <a:endParaRPr lang="en-GB" smtClean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b="1" dirty="0" smtClean="0">
                <a:solidFill>
                  <a:schemeClr val="accent1"/>
                </a:solidFill>
              </a:rPr>
              <a:t>When iron’s reddish, it’s just rust,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b="1" dirty="0" smtClean="0">
                <a:solidFill>
                  <a:schemeClr val="accent1"/>
                </a:solidFill>
              </a:rPr>
              <a:t>Can turn some metal, into dust!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b="1" dirty="0" smtClean="0">
                <a:solidFill>
                  <a:schemeClr val="accent1"/>
                </a:solidFill>
              </a:rPr>
              <a:t>Yes, iron mixed with oxygen,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b="1" dirty="0" smtClean="0">
                <a:solidFill>
                  <a:schemeClr val="accent1"/>
                </a:solidFill>
              </a:rPr>
              <a:t>throw a little moisture in,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b="1" dirty="0" smtClean="0">
                <a:solidFill>
                  <a:schemeClr val="accent1"/>
                </a:solidFill>
              </a:rPr>
              <a:t>Oxidizes, makes it rust,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b="1" dirty="0" smtClean="0">
                <a:solidFill>
                  <a:schemeClr val="accent1"/>
                </a:solidFill>
              </a:rPr>
              <a:t>And rusty iron's,  hard to trust…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b="1" dirty="0" smtClean="0">
              <a:solidFill>
                <a:schemeClr val="accent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http://sciencepoems.net/sciencepoems/rust.aspx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What is ecphrastic poetry?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Ecphrastic</a:t>
            </a:r>
            <a:r>
              <a:rPr lang="en-GB" dirty="0" smtClean="0"/>
              <a:t> poetry is the conversation between two pieces of art.  The writer interprets a work of visual art and then creates a narrative in verse form that represents his or her reaction to that painting, photograph, sculpture or other artistic creation.</a:t>
            </a:r>
          </a:p>
          <a:p>
            <a:pPr marL="0" indent="0"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1900" dirty="0" smtClean="0"/>
              <a:t>http://www.firkinfiction.com/11.html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http://imagecache.artistrising.com/artwork/lrg//3/371/QJW8000A.jpg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5616" y="1196752"/>
            <a:ext cx="6912768" cy="5114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en-GB" b="1" smtClean="0"/>
              <a:t>Molecular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C</a:t>
            </a:r>
            <a:r>
              <a:rPr lang="en-GB" b="1" smtClean="0"/>
              <a:t>inquain poem</a:t>
            </a:r>
          </a:p>
        </p:txBody>
      </p:sp>
      <p:sp>
        <p:nvSpPr>
          <p:cNvPr id="23555" name="Ograda vsebine 7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sl-SI" sz="3500" b="1" smtClean="0"/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Molecule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Small particle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Vibrates very quickly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Evokes excitement in my heart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Atom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http://answers.yahoo.com/question/index?qid=20110828163829AA4TmBn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413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/>
              <a:t>What concept does this musical composition evoke?</a:t>
            </a:r>
            <a:endParaRPr lang="en-GB" b="1" dirty="0"/>
          </a:p>
        </p:txBody>
      </p:sp>
      <p:sp>
        <p:nvSpPr>
          <p:cNvPr id="24579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GB" smtClean="0"/>
          </a:p>
          <a:p>
            <a:pPr marL="0" indent="0" eaLnBrk="1" hangingPunct="1">
              <a:buFont typeface="Arial" charset="0"/>
              <a:buNone/>
            </a:pPr>
            <a:endParaRPr lang="en-GB" smtClean="0"/>
          </a:p>
          <a:p>
            <a:pPr marL="0" indent="0" eaLnBrk="1" hangingPunct="1">
              <a:buFont typeface="Arial" charset="0"/>
              <a:buNone/>
            </a:pPr>
            <a:endParaRPr lang="en-GB" smtClean="0"/>
          </a:p>
          <a:p>
            <a:pPr marL="0" indent="0" algn="ctr" eaLnBrk="1" hangingPunct="1">
              <a:buFont typeface="Arial" charset="0"/>
              <a:buNone/>
            </a:pPr>
            <a:r>
              <a:rPr lang="sl-SI" i="1" smtClean="0"/>
              <a:t>I‘m a Lumberjack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sl-SI" smtClean="0"/>
              <a:t>(from </a:t>
            </a:r>
            <a:r>
              <a:rPr lang="sl-SI" i="1" smtClean="0"/>
              <a:t>Monty Python</a:t>
            </a:r>
            <a:r>
              <a:rPr lang="sl-SI" smtClean="0"/>
              <a:t>).</a:t>
            </a:r>
            <a:endParaRPr lang="en-GB" smtClean="0"/>
          </a:p>
        </p:txBody>
      </p:sp>
      <p:sp>
        <p:nvSpPr>
          <p:cNvPr id="6" name="Interaktivni gumb: Zvok 5">
            <a:hlinkClick r:id="rId2" highlightClick="1"/>
          </p:cNvPr>
          <p:cNvSpPr/>
          <p:nvPr/>
        </p:nvSpPr>
        <p:spPr>
          <a:xfrm>
            <a:off x="1763713" y="4508500"/>
            <a:ext cx="1295400" cy="1081088"/>
          </a:xfrm>
          <a:prstGeom prst="actionButtonSou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2400" b="1" dirty="0">
              <a:solidFill>
                <a:schemeClr val="tx1"/>
              </a:solidFill>
            </a:endParaRPr>
          </a:p>
        </p:txBody>
      </p:sp>
      <p:pic>
        <p:nvPicPr>
          <p:cNvPr id="24581" name="Picture 3" descr="C:\Users\btweedie\AppData\Local\Microsoft\Windows\Temporary Internet Files\Content.IE5\9MDXESI1\MC900434411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59338" y="2060575"/>
            <a:ext cx="3392487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The chemistry profession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re-worked song lyric</a:t>
            </a:r>
            <a:endParaRPr lang="en-GB" b="1" smtClean="0"/>
          </a:p>
        </p:txBody>
      </p:sp>
      <p:sp>
        <p:nvSpPr>
          <p:cNvPr id="26627" name="Ograda vsebine 2"/>
          <p:cNvSpPr>
            <a:spLocks noGrp="1"/>
          </p:cNvSpPr>
          <p:nvPr>
            <p:ph idx="1"/>
          </p:nvPr>
        </p:nvSpPr>
        <p:spPr>
          <a:xfrm>
            <a:off x="107950" y="1600200"/>
            <a:ext cx="9036050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2600" b="1" smtClean="0">
                <a:solidFill>
                  <a:schemeClr val="accent1"/>
                </a:solidFill>
              </a:rPr>
              <a:t>I'm in chemistry and I'm okay, I sleep al</a:t>
            </a:r>
            <a:r>
              <a:rPr lang="sl-SI" sz="2600" b="1" smtClean="0">
                <a:solidFill>
                  <a:schemeClr val="accent1"/>
                </a:solidFill>
              </a:rPr>
              <a:t>l</a:t>
            </a:r>
            <a:r>
              <a:rPr lang="en-US" sz="2600" b="1" smtClean="0">
                <a:solidFill>
                  <a:schemeClr val="accent1"/>
                </a:solidFill>
              </a:rPr>
              <a:t> night and I work all day. </a:t>
            </a:r>
            <a:endParaRPr lang="sl-SI" sz="26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sz="2600" b="1" smtClean="0">
                <a:solidFill>
                  <a:schemeClr val="accent1"/>
                </a:solidFill>
              </a:rPr>
              <a:t>He's in chemistry and he's okay, </a:t>
            </a:r>
            <a:r>
              <a:rPr lang="sl-SI" sz="2600" b="1" smtClean="0">
                <a:solidFill>
                  <a:schemeClr val="accent1"/>
                </a:solidFill>
              </a:rPr>
              <a:t>h</a:t>
            </a:r>
            <a:r>
              <a:rPr lang="en-US" sz="2600" b="1" smtClean="0">
                <a:solidFill>
                  <a:schemeClr val="accent1"/>
                </a:solidFill>
              </a:rPr>
              <a:t>e sleeps all night and he works</a:t>
            </a:r>
            <a:r>
              <a:rPr lang="sl-SI" sz="2600" b="1" smtClean="0">
                <a:solidFill>
                  <a:schemeClr val="accent1"/>
                </a:solidFill>
              </a:rPr>
              <a:t> </a:t>
            </a:r>
            <a:r>
              <a:rPr lang="en-US" sz="2600" b="1" smtClean="0">
                <a:solidFill>
                  <a:schemeClr val="accent1"/>
                </a:solidFill>
              </a:rPr>
              <a:t>all day.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600" b="1" smtClean="0">
                <a:solidFill>
                  <a:schemeClr val="accent1"/>
                </a:solidFill>
              </a:rPr>
              <a:t>I clean my flasks, I read my JACS, I do reactions well.</a:t>
            </a:r>
            <a:endParaRPr lang="sl-SI" sz="26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sz="2600" b="1" smtClean="0">
                <a:solidFill>
                  <a:schemeClr val="accent1"/>
                </a:solidFill>
              </a:rPr>
              <a:t>He cleans his flasks, he reads </a:t>
            </a:r>
            <a:r>
              <a:rPr lang="sl-SI" sz="2600" b="1" smtClean="0">
                <a:solidFill>
                  <a:schemeClr val="accent1"/>
                </a:solidFill>
              </a:rPr>
              <a:t>h</a:t>
            </a:r>
            <a:r>
              <a:rPr lang="en-US" sz="2600" b="1" smtClean="0">
                <a:solidFill>
                  <a:schemeClr val="accent1"/>
                </a:solidFill>
              </a:rPr>
              <a:t>is JACS,</a:t>
            </a:r>
            <a:r>
              <a:rPr lang="sl-SI" sz="2600" b="1" smtClean="0">
                <a:solidFill>
                  <a:schemeClr val="accent1"/>
                </a:solidFill>
              </a:rPr>
              <a:t> h</a:t>
            </a:r>
            <a:r>
              <a:rPr lang="en-US" sz="2600" b="1" smtClean="0">
                <a:solidFill>
                  <a:schemeClr val="accent1"/>
                </a:solidFill>
              </a:rPr>
              <a:t>e does reactions well.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600" b="1" smtClean="0">
                <a:solidFill>
                  <a:schemeClr val="accent1"/>
                </a:solidFill>
              </a:rPr>
              <a:t>Someday I'll be </a:t>
            </a:r>
            <a:r>
              <a:rPr lang="sl-SI" sz="2600" b="1" smtClean="0">
                <a:solidFill>
                  <a:schemeClr val="accent1"/>
                </a:solidFill>
              </a:rPr>
              <a:t>unlucky a</a:t>
            </a:r>
            <a:r>
              <a:rPr lang="en-US" sz="2600" b="1" smtClean="0">
                <a:solidFill>
                  <a:schemeClr val="accent1"/>
                </a:solidFill>
              </a:rPr>
              <a:t>nd blow myself to Hell</a:t>
            </a:r>
            <a:r>
              <a:rPr lang="sl-SI" sz="2600" b="1" smtClean="0">
                <a:solidFill>
                  <a:schemeClr val="accent1"/>
                </a:solidFill>
              </a:rPr>
              <a:t>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600" b="1" smtClean="0">
                <a:solidFill>
                  <a:schemeClr val="accent1"/>
                </a:solidFill>
              </a:rPr>
              <a:t>Someday we'll all be lucky</a:t>
            </a:r>
            <a:r>
              <a:rPr lang="sl-SI" sz="2600" b="1" smtClean="0">
                <a:solidFill>
                  <a:schemeClr val="accent1"/>
                </a:solidFill>
              </a:rPr>
              <a:t> a</a:t>
            </a:r>
            <a:r>
              <a:rPr lang="en-US" sz="2600" b="1" smtClean="0">
                <a:solidFill>
                  <a:schemeClr val="accent1"/>
                </a:solidFill>
              </a:rPr>
              <a:t>nd watch him blown to Hell.</a:t>
            </a:r>
            <a:endParaRPr lang="sl-SI" sz="26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sl-SI" sz="2600" b="1" smtClean="0">
              <a:solidFill>
                <a:schemeClr val="accent1"/>
              </a:solidFill>
            </a:endParaRPr>
          </a:p>
          <a:p>
            <a:pPr marL="0" indent="0" algn="r" eaLnBrk="1" hangingPunct="1">
              <a:buFont typeface="Arial" charset="0"/>
              <a:buNone/>
            </a:pPr>
            <a:r>
              <a:rPr lang="sl-SI" sz="2600" b="1" smtClean="0">
                <a:solidFill>
                  <a:srgbClr val="FF0000"/>
                </a:solidFill>
              </a:rPr>
              <a:t>* JACS = Journal of the American Chemical Society</a:t>
            </a:r>
            <a:endParaRPr lang="en-US" sz="2600" b="1" smtClean="0">
              <a:solidFill>
                <a:srgbClr val="FF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en-US" sz="2600" b="1" smtClean="0">
              <a:solidFill>
                <a:schemeClr val="accent1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http://jcdverha.home.xs4all.nl/scijokes/3_1.html#subindex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Activity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Using the given stimulus material, create the following types of poetry: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Free verse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Acrostic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Cinquain</a:t>
            </a: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Haiku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Limerick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1</a:t>
            </a:r>
          </a:p>
        </p:txBody>
      </p:sp>
      <p:sp>
        <p:nvSpPr>
          <p:cNvPr id="3" name="Pravokotnik 2"/>
          <p:cNvSpPr/>
          <p:nvPr/>
        </p:nvSpPr>
        <p:spPr>
          <a:xfrm>
            <a:off x="6056313" y="6559550"/>
            <a:ext cx="3052762" cy="25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http://www.cartoonstock.com/lowres/cgo0239l.jpg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05061" y="1052736"/>
            <a:ext cx="3933878" cy="5343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2</a:t>
            </a:r>
          </a:p>
        </p:txBody>
      </p:sp>
      <p:sp>
        <p:nvSpPr>
          <p:cNvPr id="3" name="Pravokotnik 2"/>
          <p:cNvSpPr/>
          <p:nvPr/>
        </p:nvSpPr>
        <p:spPr>
          <a:xfrm>
            <a:off x="3206750" y="6572250"/>
            <a:ext cx="6027738" cy="25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 http://www.chemistryland.com/CHM151S/07-Atomic%20Structure/Spectra/ElectronDiffractionAlNiCo.jpg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43708" y="1194440"/>
            <a:ext cx="5256584" cy="5274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3</a:t>
            </a:r>
          </a:p>
        </p:txBody>
      </p:sp>
      <p:sp>
        <p:nvSpPr>
          <p:cNvPr id="3" name="Pravokotnik 2"/>
          <p:cNvSpPr/>
          <p:nvPr/>
        </p:nvSpPr>
        <p:spPr>
          <a:xfrm>
            <a:off x="4140200" y="6572250"/>
            <a:ext cx="4951413" cy="25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http://www.jonlomberg.com/images/digital_prints/dp_molecules_in_comets_tail_t.gif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86402" y="1124744"/>
            <a:ext cx="3571197" cy="5360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Ecphrastic poetry and chemistry</a:t>
            </a:r>
            <a:endParaRPr lang="en-GB" b="1" smtClean="0"/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How do you write a chemistry-related poem in an ecphrastic manner?</a:t>
            </a:r>
          </a:p>
          <a:p>
            <a:pPr eaLnBrk="1" hangingPunct="1"/>
            <a:r>
              <a:rPr lang="en-GB" smtClean="0"/>
              <a:t>Complete the following steps: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GB" smtClean="0"/>
              <a:t>View a stimulus image and identify a chemistry-related concept it evokes.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GB" smtClean="0"/>
              <a:t>If required, write down the concept, definition, law, formula etc.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GB" smtClean="0"/>
              <a:t>Identify a suitable poetry type and write the poem.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4</a:t>
            </a:r>
          </a:p>
        </p:txBody>
      </p:sp>
      <p:sp>
        <p:nvSpPr>
          <p:cNvPr id="3" name="Pravokotnik 2"/>
          <p:cNvSpPr/>
          <p:nvPr/>
        </p:nvSpPr>
        <p:spPr>
          <a:xfrm>
            <a:off x="5740400" y="6557963"/>
            <a:ext cx="3370263" cy="25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http://static.panoramio.com/photos/original/3042398.jpg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7914" y="1340768"/>
            <a:ext cx="7308173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5</a:t>
            </a:r>
          </a:p>
        </p:txBody>
      </p:sp>
      <p:sp>
        <p:nvSpPr>
          <p:cNvPr id="3" name="Pravokotnik 2"/>
          <p:cNvSpPr/>
          <p:nvPr/>
        </p:nvSpPr>
        <p:spPr>
          <a:xfrm>
            <a:off x="5524500" y="6572250"/>
            <a:ext cx="3586163" cy="25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http://www.george-shells.com/wallpaper/shells_apr03dgr.jpg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9959" y="1196752"/>
            <a:ext cx="7004083" cy="525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5" name="PoljeZBesedilom 4"/>
          <p:cNvSpPr txBox="1"/>
          <p:nvPr/>
        </p:nvSpPr>
        <p:spPr>
          <a:xfrm>
            <a:off x="179388" y="6381750"/>
            <a:ext cx="8713787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http://www.wetcanvas.com/Community/images/19-Nov-2007/22284-frangipani.jpg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672" y="1124744"/>
            <a:ext cx="7158657" cy="5154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H</a:t>
            </a:r>
            <a:r>
              <a:rPr lang="sl-SI" b="1" baseline="-25000" smtClean="0"/>
              <a:t>2</a:t>
            </a:r>
            <a:r>
              <a:rPr lang="sl-SI" b="1" smtClean="0"/>
              <a:t>O (droplets on flowers)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Haiku poem</a:t>
            </a:r>
          </a:p>
        </p:txBody>
      </p:sp>
      <p:sp>
        <p:nvSpPr>
          <p:cNvPr id="7171" name="PoljeZBesedilom 4"/>
          <p:cNvSpPr txBox="1">
            <a:spLocks noChangeArrowheads="1"/>
          </p:cNvSpPr>
          <p:nvPr/>
        </p:nvSpPr>
        <p:spPr bwMode="auto">
          <a:xfrm>
            <a:off x="1476375" y="2276475"/>
            <a:ext cx="626427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Water molecules</a:t>
            </a:r>
          </a:p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have two hydrogen atoms</a:t>
            </a:r>
          </a:p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and one oxygen.</a:t>
            </a:r>
          </a:p>
        </p:txBody>
      </p:sp>
      <p:sp>
        <p:nvSpPr>
          <p:cNvPr id="3" name="Pravokotnik 2"/>
          <p:cNvSpPr/>
          <p:nvPr/>
        </p:nvSpPr>
        <p:spPr>
          <a:xfrm>
            <a:off x="3125788" y="6589713"/>
            <a:ext cx="6011862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http://haikuprofessor.wordpress.com/2008/09/30/water-molecule/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3708400" y="6580188"/>
            <a:ext cx="5443538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http://icelines.blogspot.com/2011_06_01_archive.html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7584" y="1196752"/>
            <a:ext cx="7488832" cy="5167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4925" y="2636838"/>
            <a:ext cx="9074150" cy="19446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DNA/RNA sequencing</a:t>
            </a:r>
            <a:br>
              <a:rPr lang="en-GB" b="1" smtClean="0"/>
            </a:br>
            <a:r>
              <a:rPr lang="en-GB" b="1" smtClean="0"/>
              <a:t> of</a:t>
            </a:r>
            <a:br>
              <a:rPr lang="en-GB" b="1" smtClean="0"/>
            </a:br>
            <a:r>
              <a:rPr lang="en-GB" b="1" smtClean="0"/>
              <a:t> Gromia cf. oviformis</a:t>
            </a:r>
            <a:endParaRPr lang="en-GB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Concrete poem</a:t>
            </a:r>
            <a:endParaRPr lang="en-GB" smtClean="0"/>
          </a:p>
        </p:txBody>
      </p:sp>
      <p:sp>
        <p:nvSpPr>
          <p:cNvPr id="10243" name="Ograda vsebine 5"/>
          <p:cNvSpPr>
            <a:spLocks noGrp="1"/>
          </p:cNvSpPr>
          <p:nvPr>
            <p:ph idx="4294967295"/>
          </p:nvPr>
        </p:nvSpPr>
        <p:spPr>
          <a:xfrm>
            <a:off x="468313" y="333375"/>
            <a:ext cx="8459787" cy="629602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GB" sz="1800" smtClean="0">
                <a:solidFill>
                  <a:srgbClr val="FF0000"/>
                </a:solidFill>
              </a:rPr>
              <a:t>                                              </a:t>
            </a:r>
          </a:p>
          <a:p>
            <a:pPr marL="0" indent="0" eaLnBrk="1" hangingPunct="1">
              <a:buFont typeface="Arial" charset="0"/>
              <a:buNone/>
            </a:pPr>
            <a:endParaRPr lang="en-GB" sz="1800" smtClean="0">
              <a:solidFill>
                <a:srgbClr val="FF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GB" sz="1800" smtClean="0">
                <a:solidFill>
                  <a:srgbClr val="FF0000"/>
                </a:solidFill>
              </a:rPr>
              <a:t>                                               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http://icelines.blogspot.com/2011_06_01_archive.html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13050" y="1268760"/>
            <a:ext cx="35179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lIns="36000" tIns="36000" rIns="36000" bIns="36000" rtlCol="0" anchor="ctr"/>
      <a:lstStyle>
        <a:defPPr algn="ctr">
          <a:defRPr sz="24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1571</TotalTime>
  <Words>596</Words>
  <Application>Microsoft Office PowerPoint</Application>
  <PresentationFormat>Diaprojekcija na zaslonu (4:3)</PresentationFormat>
  <Paragraphs>115</Paragraphs>
  <Slides>31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31</vt:i4>
      </vt:variant>
    </vt:vector>
  </HeadingPairs>
  <TitlesOfParts>
    <vt:vector size="32" baseType="lpstr">
      <vt:lpstr>Officeova tema</vt:lpstr>
      <vt:lpstr>Ecphrastic poetry &amp; the development of professional literacy in chemistry</vt:lpstr>
      <vt:lpstr>What is ecphrastic poetry?</vt:lpstr>
      <vt:lpstr>Ecphrastic poetry and chemistry</vt:lpstr>
      <vt:lpstr>What concept does this image evoke?</vt:lpstr>
      <vt:lpstr>H2O (droplets on flowers)</vt:lpstr>
      <vt:lpstr>Example Haiku poem</vt:lpstr>
      <vt:lpstr>What concept does this image evoke?</vt:lpstr>
      <vt:lpstr>DNA/RNA sequencing  of  Gromia cf. oviformis</vt:lpstr>
      <vt:lpstr>Example Concrete poem</vt:lpstr>
      <vt:lpstr>What concept does this image evoke?</vt:lpstr>
      <vt:lpstr>Acid</vt:lpstr>
      <vt:lpstr>Example Acrostic poem</vt:lpstr>
      <vt:lpstr>What concept does this image evoke?</vt:lpstr>
      <vt:lpstr>Hydrocarbons</vt:lpstr>
      <vt:lpstr>Example Limerick poem</vt:lpstr>
      <vt:lpstr>What concept does this image evoke?</vt:lpstr>
      <vt:lpstr>Oxidisation (Rusting)</vt:lpstr>
      <vt:lpstr>Example Free Verse poem</vt:lpstr>
      <vt:lpstr>Example Free Verse poem</vt:lpstr>
      <vt:lpstr>What concept does this image evoke?</vt:lpstr>
      <vt:lpstr>Molecular structure</vt:lpstr>
      <vt:lpstr>Example Cinquain poem</vt:lpstr>
      <vt:lpstr>What concept does this musical composition evoke?</vt:lpstr>
      <vt:lpstr>The chemistry profession</vt:lpstr>
      <vt:lpstr>Example re-worked song lyric</vt:lpstr>
      <vt:lpstr>Activity</vt:lpstr>
      <vt:lpstr>STIMULUS IMAGE 1</vt:lpstr>
      <vt:lpstr>STIMULUS IMAGE 2</vt:lpstr>
      <vt:lpstr>STIMULUS IMAGE 3</vt:lpstr>
      <vt:lpstr>STIMULUS IMAGE 4</vt:lpstr>
      <vt:lpstr>STIMULUS IMAGE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Ecphrastic poetry &amp; professional literacy development</dc:title>
  <dc:creator>Benjamin Tweedie</dc:creator>
  <cp:lastModifiedBy>benito</cp:lastModifiedBy>
  <cp:revision>168</cp:revision>
  <dcterms:created xsi:type="dcterms:W3CDTF">2011-11-08T07:50:04Z</dcterms:created>
  <dcterms:modified xsi:type="dcterms:W3CDTF">2011-11-21T19:46:49Z</dcterms:modified>
</cp:coreProperties>
</file>